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63" r:id="rId2"/>
    <p:sldId id="257" r:id="rId3"/>
    <p:sldId id="264" r:id="rId4"/>
    <p:sldId id="265" r:id="rId5"/>
    <p:sldId id="259" r:id="rId6"/>
    <p:sldId id="267" r:id="rId7"/>
    <p:sldId id="268" r:id="rId8"/>
    <p:sldId id="269" r:id="rId9"/>
    <p:sldId id="271" r:id="rId10"/>
    <p:sldId id="266" r:id="rId11"/>
    <p:sldId id="270" r:id="rId12"/>
    <p:sldId id="273" r:id="rId13"/>
    <p:sldId id="277" r:id="rId14"/>
    <p:sldId id="278" r:id="rId15"/>
    <p:sldId id="279" r:id="rId16"/>
    <p:sldId id="280" r:id="rId17"/>
    <p:sldId id="272" r:id="rId18"/>
    <p:sldId id="274" r:id="rId19"/>
    <p:sldId id="275" r:id="rId20"/>
    <p:sldId id="276" r:id="rId21"/>
    <p:sldId id="281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04242-B5DB-448F-8EC9-A4213311DDF4}" type="datetimeFigureOut">
              <a:rPr lang="tr-TR" smtClean="0"/>
              <a:t>16.02.2026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9F507-4B8E-4BAD-A7D0-BE9CF26682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456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AB0D5-9B3C-4160-9923-A5ADDC2AF1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1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E630D5-66A9-4E56-A1FF-D8D10B28D4CE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410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87B4-3BEE-4916-A2F0-E9EF855D6085}" type="datetimeFigureOut">
              <a:rPr lang="tr-TR" smtClean="0"/>
              <a:t>16.02.2026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E35-0808-44CE-882F-386EFAE2FAC8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39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87B4-3BEE-4916-A2F0-E9EF855D6085}" type="datetimeFigureOut">
              <a:rPr lang="tr-TR" smtClean="0"/>
              <a:t>16.02.2026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E35-0808-44CE-882F-386EFAE2FA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459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87B4-3BEE-4916-A2F0-E9EF855D6085}" type="datetimeFigureOut">
              <a:rPr lang="tr-TR" smtClean="0"/>
              <a:t>16.02.2026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E35-0808-44CE-882F-386EFAE2FA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6439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9413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724400"/>
          </a:xfrm>
        </p:spPr>
        <p:txBody>
          <a:bodyPr/>
          <a:lstStyle>
            <a:lvl1pPr>
              <a:buClr>
                <a:srgbClr val="F71403"/>
              </a:buCl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DA3FCF-B77D-43D1-9C6B-20C0E7047A68}" type="datetime1">
              <a:rPr lang="tr-TR" altLang="en-US" smtClean="0"/>
              <a:t>16.02.2026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909C31-2923-4AB5-A36A-55DD03D545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98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87B4-3BEE-4916-A2F0-E9EF855D6085}" type="datetimeFigureOut">
              <a:rPr lang="tr-TR" smtClean="0"/>
              <a:t>16.02.2026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E35-0808-44CE-882F-386EFAE2FA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77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87B4-3BEE-4916-A2F0-E9EF855D6085}" type="datetimeFigureOut">
              <a:rPr lang="tr-TR" smtClean="0"/>
              <a:t>16.02.2026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E35-0808-44CE-882F-386EFAE2FAC8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1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87B4-3BEE-4916-A2F0-E9EF855D6085}" type="datetimeFigureOut">
              <a:rPr lang="tr-TR" smtClean="0"/>
              <a:t>16.02.2026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E35-0808-44CE-882F-386EFAE2FA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640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87B4-3BEE-4916-A2F0-E9EF855D6085}" type="datetimeFigureOut">
              <a:rPr lang="tr-TR" smtClean="0"/>
              <a:t>16.02.2026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E35-0808-44CE-882F-386EFAE2FA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411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87B4-3BEE-4916-A2F0-E9EF855D6085}" type="datetimeFigureOut">
              <a:rPr lang="tr-TR" smtClean="0"/>
              <a:t>16.02.2026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E35-0808-44CE-882F-386EFAE2FA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884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87B4-3BEE-4916-A2F0-E9EF855D6085}" type="datetimeFigureOut">
              <a:rPr lang="tr-TR" smtClean="0"/>
              <a:t>16.02.2026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E35-0808-44CE-882F-386EFAE2FA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303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A4887B4-3BEE-4916-A2F0-E9EF855D6085}" type="datetimeFigureOut">
              <a:rPr lang="tr-TR" smtClean="0"/>
              <a:t>16.02.2026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183E35-0808-44CE-882F-386EFAE2FA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06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87B4-3BEE-4916-A2F0-E9EF855D6085}" type="datetimeFigureOut">
              <a:rPr lang="tr-TR" smtClean="0"/>
              <a:t>16.02.2026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3E35-0808-44CE-882F-386EFAE2FA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600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A4887B4-3BEE-4916-A2F0-E9EF855D6085}" type="datetimeFigureOut">
              <a:rPr lang="tr-TR" smtClean="0"/>
              <a:t>16.02.2026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183E35-0808-44CE-882F-386EFAE2FAC8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13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ogrt_ak_02.mov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4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en.wikipedia.org/wiki/Main_Pag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77DD2C1-0122-44FD-8A7F-7BC5E8565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tr-TR" sz="5600"/>
              <a:t>Eğitim Dönüşümünün Basamakları ve Öğretmen Akademileri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289753" y="4455621"/>
            <a:ext cx="6269347" cy="1238616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</a:rPr>
              <a:t>Prof. Dr. Alper Cihan</a:t>
            </a:r>
          </a:p>
          <a:p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</a:rPr>
              <a:t>İstanbul Üniversitesi</a:t>
            </a:r>
          </a:p>
        </p:txBody>
      </p:sp>
      <p:pic>
        <p:nvPicPr>
          <p:cNvPr id="7" name="Graphic 6" descr="Öğretmen">
            <a:extLst>
              <a:ext uri="{FF2B5EF4-FFF2-40B4-BE49-F238E27FC236}">
                <a16:creationId xmlns:a16="http://schemas.microsoft.com/office/drawing/2014/main" id="{F2D869EE-0EDB-1D23-7EB7-27DAD6559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999" y="1163529"/>
            <a:ext cx="4001315" cy="40013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7B6757-994C-4B75-ABFE-D8F9E7609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C3A56-B546-4061-8E22-D2983771D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3A7353-9373-4700-8B89-F4F7BA2D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027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Devlet Olarak Yapılacak Eylemlerin Etki Süresi ve Metodu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180517"/>
              </p:ext>
            </p:extLst>
          </p:nvPr>
        </p:nvGraphicFramePr>
        <p:xfrm>
          <a:off x="1097279" y="1737361"/>
          <a:ext cx="10058401" cy="45328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10301">
                  <a:extLst>
                    <a:ext uri="{9D8B030D-6E8A-4147-A177-3AD203B41FA5}">
                      <a16:colId xmlns:a16="http://schemas.microsoft.com/office/drawing/2014/main" val="2997961200"/>
                    </a:ext>
                  </a:extLst>
                </a:gridCol>
                <a:gridCol w="2448100">
                  <a:extLst>
                    <a:ext uri="{9D8B030D-6E8A-4147-A177-3AD203B41FA5}">
                      <a16:colId xmlns:a16="http://schemas.microsoft.com/office/drawing/2014/main" val="3615120672"/>
                    </a:ext>
                  </a:extLst>
                </a:gridCol>
              </a:tblGrid>
              <a:tr h="97131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Bilgiyi Üretmeye, Aktarmaya ve Davranış Değişikliği Oluştıurmaya Turbo Etki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Uzun Sürede Etki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8609836"/>
                  </a:ext>
                </a:extLst>
              </a:tr>
              <a:tr h="64754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Çoklu Zeka ile Yapılandırılmış ve Kişiselleştirilmiş Müfredat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Normal Etki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9758664"/>
                  </a:ext>
                </a:extLst>
              </a:tr>
              <a:tr h="97131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Öğrencinin Tüm Alıcılarının ve İlgisinin En Üst Seviyeye Getirilmesi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Hızlı Etki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5277612"/>
                  </a:ext>
                </a:extLst>
              </a:tr>
              <a:tr h="97131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Öğrencinin Alıcılarına Uygun ve Davranış Değişikliğini Kesin Oluşturan Aktarım Sistemleri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Akut Etki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3261638"/>
                  </a:ext>
                </a:extLst>
              </a:tr>
              <a:tr h="97131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Aktarımı Hızlandırmak ve Etkinleştirmek İçin Güçlendirilmiş Öğretmenlik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Hiper</a:t>
                      </a:r>
                      <a:r>
                        <a:rPr lang="tr-T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Akut Etki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0283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71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Başlık"/>
          <p:cNvSpPr>
            <a:spLocks noGrp="1"/>
          </p:cNvSpPr>
          <p:nvPr>
            <p:ph type="title"/>
          </p:nvPr>
        </p:nvSpPr>
        <p:spPr>
          <a:xfrm>
            <a:off x="1279611" y="484642"/>
            <a:ext cx="10113645" cy="822960"/>
          </a:xfrm>
        </p:spPr>
        <p:txBody>
          <a:bodyPr/>
          <a:lstStyle/>
          <a:p>
            <a:r>
              <a:rPr lang="tr-T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Odaklanma Nereye ?</a:t>
            </a:r>
          </a:p>
        </p:txBody>
      </p:sp>
      <p:sp>
        <p:nvSpPr>
          <p:cNvPr id="23555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569551" y="1959818"/>
            <a:ext cx="5348818" cy="1652554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Aynı ANDA iki tavşanı kovalayan </a:t>
            </a:r>
          </a:p>
          <a:p>
            <a:pPr algn="ctr">
              <a:lnSpc>
                <a:spcPct val="80000"/>
              </a:lnSpc>
            </a:pP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ikisini de yakalayamaz!</a:t>
            </a:r>
          </a:p>
        </p:txBody>
      </p:sp>
      <p:pic>
        <p:nvPicPr>
          <p:cNvPr id="23556" name="Picture 2" descr="http://www.supercoloring.com/wp-content/main/2009_05/running-rabbit-coloring-p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88087">
            <a:off x="1395413" y="3032919"/>
            <a:ext cx="2741612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http://www.supercoloring.com/wp-content/main/2009_05/running-rabbit-coloring-p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137095" flipV="1">
            <a:off x="8320600" y="3063853"/>
            <a:ext cx="2709108" cy="224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Alper Cihan, Yeni Bir Öğretici Kurum Tasarımı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15B8-C2CA-4459-8425-97A6386AAD91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7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Devlet Olarak Yapılan Eylemlerin Etki Süresi ve Metodu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556766"/>
              </p:ext>
            </p:extLst>
          </p:nvPr>
        </p:nvGraphicFramePr>
        <p:xfrm>
          <a:off x="1097279" y="1737361"/>
          <a:ext cx="6039791" cy="45328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9775">
                  <a:extLst>
                    <a:ext uri="{9D8B030D-6E8A-4147-A177-3AD203B41FA5}">
                      <a16:colId xmlns:a16="http://schemas.microsoft.com/office/drawing/2014/main" val="2997961200"/>
                    </a:ext>
                  </a:extLst>
                </a:gridCol>
                <a:gridCol w="1470016">
                  <a:extLst>
                    <a:ext uri="{9D8B030D-6E8A-4147-A177-3AD203B41FA5}">
                      <a16:colId xmlns:a16="http://schemas.microsoft.com/office/drawing/2014/main" val="3615120672"/>
                    </a:ext>
                  </a:extLst>
                </a:gridCol>
              </a:tblGrid>
              <a:tr h="97131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Bilgiyi Üretmeye, Aktarmaya ve Davranış Değişikliği Oluştıurmaya Turbo Etki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Uzun Sürede Etki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8609836"/>
                  </a:ext>
                </a:extLst>
              </a:tr>
              <a:tr h="64754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Çoklu Zeka ile Yapılandırılmış ve Kişiselleştirilmiş Müfredat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Normal Etki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9758664"/>
                  </a:ext>
                </a:extLst>
              </a:tr>
              <a:tr h="97131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Öğrencinin Tüm Alıcılarının ve İlgisinin En Üst Seviyeye Getirilmesi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Hızlı Etki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5277612"/>
                  </a:ext>
                </a:extLst>
              </a:tr>
              <a:tr h="97131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Öğrencinin Alıcılarına Uygun ve Davranış Değişikliğini Kesin Oluşturan Aktarım Sistemleri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Akut Etki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3261638"/>
                  </a:ext>
                </a:extLst>
              </a:tr>
              <a:tr h="97131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Aktarımı Hızlandırmak ve Etkinleştirmek İçin Güçlendirilmiş Öğretmenlik</a:t>
                      </a:r>
                      <a:endParaRPr lang="tr-TR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Hiper</a:t>
                      </a:r>
                      <a:r>
                        <a:rPr lang="tr-TR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Akut Etki</a:t>
                      </a:r>
                      <a:endParaRPr lang="tr-TR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0283021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60246"/>
              </p:ext>
            </p:extLst>
          </p:nvPr>
        </p:nvGraphicFramePr>
        <p:xfrm>
          <a:off x="7218680" y="1737362"/>
          <a:ext cx="4973320" cy="4532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6660">
                  <a:extLst>
                    <a:ext uri="{9D8B030D-6E8A-4147-A177-3AD203B41FA5}">
                      <a16:colId xmlns:a16="http://schemas.microsoft.com/office/drawing/2014/main" val="1777052994"/>
                    </a:ext>
                  </a:extLst>
                </a:gridCol>
                <a:gridCol w="2486660">
                  <a:extLst>
                    <a:ext uri="{9D8B030D-6E8A-4147-A177-3AD203B41FA5}">
                      <a16:colId xmlns:a16="http://schemas.microsoft.com/office/drawing/2014/main" val="1827570969"/>
                    </a:ext>
                  </a:extLst>
                </a:gridCol>
              </a:tblGrid>
              <a:tr h="97131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800" b="1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Üniversiteler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800" b="1" u="none" strike="noStrike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Yüksek Kazanımlı Öğretmenler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133595"/>
                  </a:ext>
                </a:extLst>
              </a:tr>
              <a:tr h="64754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800" b="1" u="none" strike="noStrike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Müfredat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800" b="1" u="none" strike="noStrike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Akıllı Müfredat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9214595"/>
                  </a:ext>
                </a:extLst>
              </a:tr>
              <a:tr h="97131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800" b="1" u="none" strike="noStrike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Öğrenci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800" b="1" u="none" strike="noStrike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Değerler Akademisi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6464411"/>
                  </a:ext>
                </a:extLst>
              </a:tr>
              <a:tr h="97131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800" b="1" u="none" strike="noStrike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Aktarım Metodu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800" b="1" u="none" strike="noStrike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Çoklu Eğitim Yöntemleri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2276822"/>
                  </a:ext>
                </a:extLst>
              </a:tr>
              <a:tr h="97131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Öğretmen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800" b="1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Öğretmen Akademileri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1866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19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80296"/>
          </a:xfrm>
        </p:spPr>
        <p:txBody>
          <a:bodyPr>
            <a:normAutofit fontScale="90000"/>
          </a:bodyPr>
          <a:lstStyle/>
          <a:p>
            <a:r>
              <a:rPr lang="tr-TR" dirty="0"/>
              <a:t>Öğretmen Akademileri Uygulama Örneği</a:t>
            </a:r>
          </a:p>
        </p:txBody>
      </p:sp>
      <p:pic>
        <p:nvPicPr>
          <p:cNvPr id="3" name="Resim 2" descr="graphi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1" y="212568"/>
            <a:ext cx="11962929" cy="6121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041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Öğretmen Akademileri Uygulama Örneği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852551"/>
            <a:ext cx="10972800" cy="48807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-Bizden Aktarımlar</a:t>
            </a:r>
          </a:p>
          <a:p>
            <a:pPr lvl="1">
              <a:lnSpc>
                <a:spcPct val="150000"/>
              </a:lnSpc>
            </a:pPr>
            <a:r>
              <a:rPr lang="tr-TR" sz="2800" dirty="0"/>
              <a:t>-Kişisel Gelişim</a:t>
            </a:r>
          </a:p>
          <a:p>
            <a:pPr lvl="1">
              <a:lnSpc>
                <a:spcPct val="150000"/>
              </a:lnSpc>
            </a:pPr>
            <a:r>
              <a:rPr lang="tr-TR" sz="2800" dirty="0"/>
              <a:t>-Öğretmenlik Mesleği Gelişimi</a:t>
            </a:r>
          </a:p>
          <a:p>
            <a:pPr lvl="1">
              <a:lnSpc>
                <a:spcPct val="150000"/>
              </a:lnSpc>
            </a:pPr>
            <a:r>
              <a:rPr lang="tr-TR" sz="2800" dirty="0"/>
              <a:t>-Branş Eğitimi Gelişimi</a:t>
            </a:r>
          </a:p>
          <a:p>
            <a:pPr lvl="2">
              <a:lnSpc>
                <a:spcPct val="150000"/>
              </a:lnSpc>
            </a:pPr>
            <a:r>
              <a:rPr lang="tr-TR" sz="2000" dirty="0"/>
              <a:t>- konu uzmanı akademisyene</a:t>
            </a:r>
          </a:p>
          <a:p>
            <a:pPr lvl="2">
              <a:lnSpc>
                <a:spcPct val="150000"/>
              </a:lnSpc>
            </a:pPr>
            <a:r>
              <a:rPr lang="tr-TR" sz="2000" dirty="0"/>
              <a:t>- konu uzmanı ders kitabı yazarına</a:t>
            </a:r>
          </a:p>
          <a:p>
            <a:pPr lvl="2">
              <a:lnSpc>
                <a:spcPct val="150000"/>
              </a:lnSpc>
            </a:pPr>
            <a:r>
              <a:rPr lang="tr-TR" sz="2000" dirty="0"/>
              <a:t>- önceden yapılmış canlı ders kayıtlarına (WEBCAST) ulaşabilir.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819076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Öğretmen Akademileri Uygulama Örneği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793173"/>
            <a:ext cx="10972800" cy="49401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-Öğretmenden Aktarımlar</a:t>
            </a:r>
          </a:p>
          <a:p>
            <a:pPr lvl="1">
              <a:lnSpc>
                <a:spcPct val="150000"/>
              </a:lnSpc>
            </a:pPr>
            <a:r>
              <a:rPr lang="tr-TR" sz="2800" dirty="0"/>
              <a:t>-Öğretmen hazırladığı </a:t>
            </a:r>
            <a:r>
              <a:rPr lang="tr-TR" sz="2800" dirty="0">
                <a:solidFill>
                  <a:srgbClr val="FF0000"/>
                </a:solidFill>
              </a:rPr>
              <a:t>ders materyallerini </a:t>
            </a:r>
            <a:r>
              <a:rPr lang="tr-TR" sz="2800" dirty="0"/>
              <a:t>(sunum, video vs.) sisteme yükleyerek diğer öğretmenlerle paylaşır.</a:t>
            </a:r>
          </a:p>
          <a:p>
            <a:pPr lvl="1">
              <a:lnSpc>
                <a:spcPct val="150000"/>
              </a:lnSpc>
            </a:pPr>
            <a:r>
              <a:rPr lang="tr-TR" sz="2800" dirty="0"/>
              <a:t>-Öğretmen geliştirdiği </a:t>
            </a:r>
            <a:r>
              <a:rPr lang="tr-TR" sz="2800" dirty="0">
                <a:solidFill>
                  <a:srgbClr val="FF0000"/>
                </a:solidFill>
              </a:rPr>
              <a:t>öğretim yöntemlerini </a:t>
            </a:r>
            <a:r>
              <a:rPr lang="tr-TR" sz="2800" dirty="0"/>
              <a:t>sisteme yükleyerek diğer öğretmenlerle paylaşır.</a:t>
            </a:r>
          </a:p>
          <a:p>
            <a:pPr lvl="1">
              <a:lnSpc>
                <a:spcPct val="150000"/>
              </a:lnSpc>
            </a:pPr>
            <a:r>
              <a:rPr lang="tr-TR" sz="2800" dirty="0"/>
              <a:t>-Öğretmen hazırladığı </a:t>
            </a:r>
            <a:r>
              <a:rPr lang="tr-TR" sz="2800" dirty="0">
                <a:solidFill>
                  <a:srgbClr val="FF0000"/>
                </a:solidFill>
              </a:rPr>
              <a:t>sınav sorularını </a:t>
            </a:r>
            <a:r>
              <a:rPr lang="tr-TR" sz="2800" dirty="0"/>
              <a:t>diğer öğretmenlerle paylaşır.</a:t>
            </a:r>
          </a:p>
        </p:txBody>
      </p:sp>
    </p:spTree>
    <p:extLst>
      <p:ext uri="{BB962C8B-B14F-4D97-AF65-F5344CB8AC3E}">
        <p14:creationId xmlns:p14="http://schemas.microsoft.com/office/powerpoint/2010/main" val="1860564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4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 descr="graphic">
            <a:hlinkClick r:id="rId2" action="ppaction://hlinkfile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8"/>
          <a:stretch/>
        </p:blipFill>
        <p:spPr bwMode="auto">
          <a:xfrm>
            <a:off x="3034534" y="801793"/>
            <a:ext cx="6122932" cy="5273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695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D8A9447-DEFF-40A5-8673-B7A365C3F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r="43600"/>
          <a:stretch/>
        </p:blipFill>
        <p:spPr>
          <a:xfrm>
            <a:off x="633999" y="1165470"/>
            <a:ext cx="6275667" cy="452705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0C21F9-FD6D-4457-B130-1A531F242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Öğretmen Akademileri Uygulama Örneği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F6EF4B-2F40-485B-9F36-084731486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2246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D8A9447-DEFF-40A5-8673-B7A365C3F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r="50859"/>
          <a:stretch/>
        </p:blipFill>
        <p:spPr>
          <a:xfrm>
            <a:off x="633999" y="1179347"/>
            <a:ext cx="6275667" cy="449930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90C21F9-FD6D-4457-B130-1A531F242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Öğretmen Akademileri Uygulama Örneği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F6EF4B-2F40-485B-9F36-084731486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2947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D8A9447-DEFF-40A5-8673-B7A365C3F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r="36226"/>
          <a:stretch/>
        </p:blipFill>
        <p:spPr>
          <a:xfrm>
            <a:off x="633999" y="1405758"/>
            <a:ext cx="6275667" cy="40464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0C21F9-FD6D-4457-B130-1A531F242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Öğretmen Akademileri Uygulama Örneği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F6EF4B-2F40-485B-9F36-084731486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7056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ilgi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1606"/>
          <a:stretch/>
        </p:blipFill>
        <p:spPr bwMode="auto">
          <a:xfrm>
            <a:off x="334250" y="2669628"/>
            <a:ext cx="33614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537672" cy="1450757"/>
          </a:xfrm>
        </p:spPr>
        <p:txBody>
          <a:bodyPr/>
          <a:lstStyle/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Öğretim ve Eğitim = Bilgi ve Beceri</a:t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(Bilişsel-Duyuşsal-Psikomotor)</a:t>
            </a:r>
          </a:p>
        </p:txBody>
      </p:sp>
      <p:sp>
        <p:nvSpPr>
          <p:cNvPr id="3" name="Oval 2"/>
          <p:cNvSpPr/>
          <p:nvPr/>
        </p:nvSpPr>
        <p:spPr>
          <a:xfrm>
            <a:off x="4866290" y="5414431"/>
            <a:ext cx="307119" cy="177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Paralelkenar 3"/>
          <p:cNvSpPr/>
          <p:nvPr/>
        </p:nvSpPr>
        <p:spPr>
          <a:xfrm>
            <a:off x="5302469" y="5430553"/>
            <a:ext cx="315201" cy="13467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İkizkenar Üçgen 4"/>
          <p:cNvSpPr/>
          <p:nvPr/>
        </p:nvSpPr>
        <p:spPr>
          <a:xfrm>
            <a:off x="4370333" y="5400624"/>
            <a:ext cx="355611" cy="164603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Elmas 5"/>
          <p:cNvSpPr/>
          <p:nvPr/>
        </p:nvSpPr>
        <p:spPr>
          <a:xfrm>
            <a:off x="5730112" y="5444359"/>
            <a:ext cx="439464" cy="147144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Pasta 6"/>
          <p:cNvSpPr/>
          <p:nvPr/>
        </p:nvSpPr>
        <p:spPr>
          <a:xfrm>
            <a:off x="6282018" y="5400624"/>
            <a:ext cx="346841" cy="190879"/>
          </a:xfrm>
          <a:prstGeom prst="pi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254183" y="5388155"/>
            <a:ext cx="307119" cy="177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Paralelkenar 11"/>
          <p:cNvSpPr/>
          <p:nvPr/>
        </p:nvSpPr>
        <p:spPr>
          <a:xfrm>
            <a:off x="7690362" y="5404277"/>
            <a:ext cx="315201" cy="13467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İkizkenar Üçgen 12"/>
          <p:cNvSpPr/>
          <p:nvPr/>
        </p:nvSpPr>
        <p:spPr>
          <a:xfrm>
            <a:off x="6758226" y="5374348"/>
            <a:ext cx="355611" cy="164603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Paralelkenar 14"/>
          <p:cNvSpPr/>
          <p:nvPr/>
        </p:nvSpPr>
        <p:spPr>
          <a:xfrm>
            <a:off x="5524001" y="4938428"/>
            <a:ext cx="881373" cy="321383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İkizkenar Üçgen 15"/>
          <p:cNvSpPr/>
          <p:nvPr/>
        </p:nvSpPr>
        <p:spPr>
          <a:xfrm>
            <a:off x="4372652" y="4902719"/>
            <a:ext cx="994369" cy="392802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Elmas 16"/>
          <p:cNvSpPr/>
          <p:nvPr/>
        </p:nvSpPr>
        <p:spPr>
          <a:xfrm>
            <a:off x="6241403" y="4852006"/>
            <a:ext cx="1228841" cy="351139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Pasta 17"/>
          <p:cNvSpPr/>
          <p:nvPr/>
        </p:nvSpPr>
        <p:spPr>
          <a:xfrm>
            <a:off x="7450717" y="4745602"/>
            <a:ext cx="969846" cy="455506"/>
          </a:xfrm>
          <a:prstGeom prst="pi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278147" y="2351314"/>
            <a:ext cx="1891429" cy="1293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Paralelkenar 19"/>
          <p:cNvSpPr/>
          <p:nvPr/>
        </p:nvSpPr>
        <p:spPr>
          <a:xfrm>
            <a:off x="6189930" y="2669628"/>
            <a:ext cx="2403697" cy="910171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İkizkenar Üçgen 20"/>
          <p:cNvSpPr/>
          <p:nvPr/>
        </p:nvSpPr>
        <p:spPr>
          <a:xfrm>
            <a:off x="4563304" y="3817036"/>
            <a:ext cx="1683507" cy="754322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Elmas 21"/>
          <p:cNvSpPr/>
          <p:nvPr/>
        </p:nvSpPr>
        <p:spPr>
          <a:xfrm>
            <a:off x="6513150" y="3900362"/>
            <a:ext cx="2080478" cy="674314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152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D8A9447-DEFF-40A5-8673-B7A365C3F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r="13282" b="5083"/>
          <a:stretch/>
        </p:blipFill>
        <p:spPr>
          <a:xfrm>
            <a:off x="633999" y="1988839"/>
            <a:ext cx="6275667" cy="288032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0C21F9-FD6D-4457-B130-1A531F242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Öğretmen Akademileri Uygulama Örneği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F6EF4B-2F40-485B-9F36-084731486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650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Öğretmen İstiyor (?) %50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400" dirty="0" err="1">
                <a:solidFill>
                  <a:srgbClr val="FF0000"/>
                </a:solidFill>
              </a:rPr>
              <a:t>İnnovatif</a:t>
            </a:r>
            <a:r>
              <a:rPr lang="tr-TR" sz="2400" dirty="0">
                <a:solidFill>
                  <a:srgbClr val="FF0000"/>
                </a:solidFill>
              </a:rPr>
              <a:t> – Girişimci			%5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err="1">
                <a:solidFill>
                  <a:srgbClr val="FF0000"/>
                </a:solidFill>
              </a:rPr>
              <a:t>İnnovatif</a:t>
            </a:r>
            <a:r>
              <a:rPr lang="tr-TR" sz="2400" dirty="0">
                <a:solidFill>
                  <a:srgbClr val="FF0000"/>
                </a:solidFill>
              </a:rPr>
              <a:t>				%15-20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rgbClr val="FF0000"/>
                </a:solidFill>
              </a:rPr>
              <a:t>Uyum sağlayan			%25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/>
              <a:t>Fırsat kollayan (Ödül Bekler)	%30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 err="1"/>
              <a:t>Antitezci</a:t>
            </a:r>
            <a:r>
              <a:rPr lang="tr-TR" sz="2400" dirty="0"/>
              <a:t>, Muhalif Zeka		%20</a:t>
            </a:r>
          </a:p>
          <a:p>
            <a:pPr>
              <a:buFont typeface="Wingdings" panose="05000000000000000000" pitchFamily="2" charset="2"/>
              <a:buChar char="v"/>
            </a:pPr>
            <a:endParaRPr lang="tr-TR" sz="2400" dirty="0"/>
          </a:p>
          <a:p>
            <a:pPr>
              <a:buFont typeface="Wingdings" panose="05000000000000000000" pitchFamily="2" charset="2"/>
              <a:buChar char="v"/>
            </a:pPr>
            <a:endParaRPr lang="tr-TR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sz="2400" dirty="0"/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3170417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Satın al Avcılıklar için mancınıklara oklar ve yaylı tüfekle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0436" y="2669627"/>
            <a:ext cx="5044426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gi ile ilgili görsel sonu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1606"/>
          <a:stretch/>
        </p:blipFill>
        <p:spPr bwMode="auto">
          <a:xfrm>
            <a:off x="334250" y="2669628"/>
            <a:ext cx="33614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537672" cy="1450757"/>
          </a:xfrm>
        </p:spPr>
        <p:txBody>
          <a:bodyPr/>
          <a:lstStyle/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Öğretim ve Eğitim = Bilgi ve Beceri Aktarma</a:t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(Bilişsel-Duyuşsal-Psikomotor)</a:t>
            </a:r>
          </a:p>
        </p:txBody>
      </p:sp>
    </p:spTree>
    <p:extLst>
      <p:ext uri="{BB962C8B-B14F-4D97-AF65-F5344CB8AC3E}">
        <p14:creationId xmlns:p14="http://schemas.microsoft.com/office/powerpoint/2010/main" val="163398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Satın al Avcılıklar için mancınıklara oklar ve yaylı tüfekle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0436" y="2669627"/>
            <a:ext cx="5044426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lg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968" y="2669627"/>
            <a:ext cx="38100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gi ile ilgili görsel sonuc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1606"/>
          <a:stretch/>
        </p:blipFill>
        <p:spPr bwMode="auto">
          <a:xfrm>
            <a:off x="334250" y="2669628"/>
            <a:ext cx="33614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537672" cy="1450757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Öğretim ve Eğitim = Kişide Davranış Değişikliği (Bilişsel-Duyuşsal-Psikomotor)</a:t>
            </a:r>
          </a:p>
        </p:txBody>
      </p:sp>
    </p:spTree>
    <p:extLst>
      <p:ext uri="{BB962C8B-B14F-4D97-AF65-F5344CB8AC3E}">
        <p14:creationId xmlns:p14="http://schemas.microsoft.com/office/powerpoint/2010/main" val="200231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699" y="228600"/>
            <a:ext cx="7774047" cy="243510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32" name="Picture 8" descr="Satın al Avcılıklar için mancınıklara oklar ve yaylı tüfekler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0436" y="3107777"/>
            <a:ext cx="5044426" cy="352425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gi ile ilgili görsel sonuc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1606"/>
          <a:stretch/>
        </p:blipFill>
        <p:spPr bwMode="auto">
          <a:xfrm>
            <a:off x="334250" y="3107778"/>
            <a:ext cx="3361450" cy="35242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ilgi ile ilgili görsel sonuc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2" r="28614"/>
          <a:stretch/>
        </p:blipFill>
        <p:spPr bwMode="auto">
          <a:xfrm>
            <a:off x="8374862" y="3107777"/>
            <a:ext cx="3361450" cy="352425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34250" y="2085665"/>
            <a:ext cx="3361450" cy="95410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Aktarıma hazır bilgi ve beceri </a:t>
            </a:r>
            <a:r>
              <a:rPr lang="tr-T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OLUŞTURMA</a:t>
            </a:r>
            <a:endParaRPr lang="tr-T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695700" y="2076447"/>
            <a:ext cx="4679162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Bilgi ve beceriyi çok yönlü ve çok ortamlı </a:t>
            </a:r>
            <a:r>
              <a:rPr lang="tr-T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AKTARMA</a:t>
            </a:r>
            <a:endParaRPr lang="tr-T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374862" y="2076448"/>
            <a:ext cx="3361450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Uygun bilgi ve beceriyi </a:t>
            </a:r>
            <a:r>
              <a:rPr lang="tr-T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ALMA</a:t>
            </a:r>
            <a:endParaRPr lang="tr-T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250" y="228600"/>
            <a:ext cx="3361450" cy="1683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078" name="Picture 6" descr="elektrik  aydınlanması ile ilgili görsel sonucu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8" t="18868" r="15173" b="16032"/>
          <a:stretch/>
        </p:blipFill>
        <p:spPr bwMode="auto">
          <a:xfrm>
            <a:off x="8374863" y="237959"/>
            <a:ext cx="3378988" cy="166703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334250" y="1904996"/>
            <a:ext cx="11402062" cy="18066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-------&gt;-------&gt;-------&gt;-------&gt;-------&gt;-------&gt;-------&gt;-------&gt;-------&gt;-------&gt;-------&gt;-------&gt;-------&gt;-------&gt;-------&gt;-------&gt;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334250" y="2916662"/>
            <a:ext cx="11402062" cy="18066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-------&gt;-------&gt;-------&gt;-------&gt;-------&gt;-------&gt;-------&gt;-------&gt;-------&gt;-------&gt;-------&gt;-------&gt;-------&gt;-------&gt;-------&gt;-------&gt;</a:t>
            </a:r>
          </a:p>
        </p:txBody>
      </p:sp>
      <p:pic>
        <p:nvPicPr>
          <p:cNvPr id="1026" name="Picture 2" descr="öğretmen ile ilgili görsel sonuc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41791"/>
            <a:ext cx="3857642" cy="389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öğretme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6" name="Picture 12" descr="öğretmen ile ilgili görsel sonuc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585" y="2939197"/>
            <a:ext cx="5898171" cy="392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öğretmen ile ilgili görsel sonuc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886" y="2937596"/>
            <a:ext cx="5500114" cy="392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0" y="632473"/>
            <a:ext cx="3877985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6000" dirty="0"/>
              <a:t>ÖĞRETMEN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4029950" y="630210"/>
            <a:ext cx="3877985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6000" dirty="0"/>
              <a:t>ÖĞRETMEN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8059900" y="630209"/>
            <a:ext cx="3877985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6000" dirty="0"/>
              <a:t>ÖĞRETMEN</a:t>
            </a:r>
          </a:p>
        </p:txBody>
      </p:sp>
    </p:spTree>
    <p:extLst>
      <p:ext uri="{BB962C8B-B14F-4D97-AF65-F5344CB8AC3E}">
        <p14:creationId xmlns:p14="http://schemas.microsoft.com/office/powerpoint/2010/main" val="426981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6" grpId="0" animBg="1"/>
      <p:bldP spid="15" grpId="0" animBg="1"/>
      <p:bldP spid="12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Henry Ford: Her şeyi müşterilere göre yapsaydım ?</a:t>
            </a:r>
          </a:p>
        </p:txBody>
      </p:sp>
      <p:pic>
        <p:nvPicPr>
          <p:cNvPr id="4" name="Picture 4" descr="http://www.carbodydesign.com/archive/2008/11/03-vw-t6-concept/_VW-T6-Concep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919" y="3972545"/>
            <a:ext cx="338137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nkfu.com/wp-content/uploads/2010/06/wolkswagen-kaplumbaga-resimleri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115" y="3031158"/>
            <a:ext cx="3308804" cy="248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gormek.gen.tr/wp-content/uploads/2013/12/r%C3%BCyada-at-arabas%C4%B1-g%C3%B6rme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33" y="1828456"/>
            <a:ext cx="3398882" cy="254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Alper Cihan, Yeni Bir Öğretici Kurum Tasarımı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15B8-C2CA-4459-8425-97A6386AAD91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889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5" y="1828456"/>
            <a:ext cx="3610081" cy="5032698"/>
          </a:xfrm>
          <a:prstGeom prst="rect">
            <a:avLst/>
          </a:prstGeom>
        </p:spPr>
      </p:pic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Nefes Aldıkça Öğrenmek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28457"/>
            <a:ext cx="3505822" cy="233533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809" y="1828456"/>
            <a:ext cx="5019066" cy="5029544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163787"/>
            <a:ext cx="3505808" cy="2694213"/>
          </a:xfrm>
          <a:prstGeom prst="rect">
            <a:avLst/>
          </a:prstGeom>
        </p:spPr>
      </p:pic>
      <p:sp>
        <p:nvSpPr>
          <p:cNvPr id="12" name="Altbilgi Yer Tutucusu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Alper Cihan, Yeni Bir Öğretici Kurum Tasarımı</a:t>
            </a:r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15B8-C2CA-4459-8425-97A6386AAD9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966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643" y="723901"/>
            <a:ext cx="8229600" cy="941387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FF7C33"/>
                </a:solidFill>
              </a:rPr>
              <a:t>Net </a:t>
            </a:r>
            <a:r>
              <a:rPr lang="tr-TR" sz="3200" b="1" dirty="0" err="1">
                <a:solidFill>
                  <a:srgbClr val="FF7C33"/>
                </a:solidFill>
              </a:rPr>
              <a:t>Generation</a:t>
            </a:r>
            <a:r>
              <a:rPr lang="tr-TR" sz="3200" b="1" dirty="0">
                <a:solidFill>
                  <a:srgbClr val="FF7C33"/>
                </a:solidFill>
              </a:rPr>
              <a:t> Teknoloji ile bakışları nasıl değişti?</a:t>
            </a:r>
            <a:endParaRPr lang="tr-TR" sz="3200" dirty="0">
              <a:solidFill>
                <a:srgbClr val="FF7C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794" y="1799154"/>
            <a:ext cx="9636116" cy="4739759"/>
          </a:xfrm>
        </p:spPr>
        <p:txBody>
          <a:bodyPr>
            <a:normAutofit fontScale="92500" lnSpcReduction="10000"/>
          </a:bodyPr>
          <a:lstStyle/>
          <a:p>
            <a:r>
              <a:rPr lang="tr-TR" sz="2400" b="1" dirty="0"/>
              <a:t>HEMEN OLSUN </a:t>
            </a:r>
            <a:r>
              <a:rPr lang="tr-TR" sz="2400" dirty="0"/>
              <a:t>isterler.</a:t>
            </a:r>
            <a:endParaRPr lang="en-US" sz="2400" b="1" dirty="0"/>
          </a:p>
          <a:p>
            <a:r>
              <a:rPr lang="tr-TR" sz="2400" b="1" dirty="0"/>
              <a:t>RENKLİ</a:t>
            </a:r>
            <a:r>
              <a:rPr lang="tr-TR" sz="2400" dirty="0"/>
              <a:t> isterler.</a:t>
            </a:r>
            <a:endParaRPr lang="en-US" sz="2400" b="1" dirty="0"/>
          </a:p>
          <a:p>
            <a:r>
              <a:rPr lang="tr-TR" sz="2400" b="1" dirty="0"/>
              <a:t>ETKİLEŞİMLİ</a:t>
            </a:r>
            <a:r>
              <a:rPr lang="tr-TR" sz="2400" dirty="0"/>
              <a:t> olsun isterler.</a:t>
            </a:r>
            <a:endParaRPr lang="en-US" sz="2400" b="1" dirty="0"/>
          </a:p>
          <a:p>
            <a:r>
              <a:rPr lang="tr-TR" sz="2400" b="1" dirty="0"/>
              <a:t>AYNI ZAMANDA ÇOK ŞEY </a:t>
            </a:r>
            <a:r>
              <a:rPr lang="tr-TR" sz="2400" dirty="0"/>
              <a:t>yaparlar/kullanırlar.</a:t>
            </a:r>
            <a:endParaRPr lang="en-US" sz="2400" b="1" dirty="0"/>
          </a:p>
          <a:p>
            <a:r>
              <a:rPr lang="tr-TR" sz="2400" b="1" dirty="0"/>
              <a:t>SİZDEN</a:t>
            </a:r>
            <a:r>
              <a:rPr lang="tr-TR" sz="2400" dirty="0"/>
              <a:t> teknolojiyi anlamanızı/bilmenizi beklerler.</a:t>
            </a:r>
            <a:endParaRPr lang="en-US" sz="2400" dirty="0"/>
          </a:p>
          <a:p>
            <a:pPr lvl="1"/>
            <a:r>
              <a:rPr lang="tr-TR" sz="2400" dirty="0"/>
              <a:t>Bu arada kendileri nasıl çalıştığını bilmeyebilirler.</a:t>
            </a:r>
          </a:p>
          <a:p>
            <a:pPr>
              <a:lnSpc>
                <a:spcPct val="90000"/>
              </a:lnSpc>
            </a:pPr>
            <a:r>
              <a:rPr lang="tr-TR" sz="2400" b="1" dirty="0"/>
              <a:t>Anlık cevaplar</a:t>
            </a:r>
            <a:endParaRPr lang="en-US" sz="2400" b="1" dirty="0"/>
          </a:p>
          <a:p>
            <a:pPr lvl="1">
              <a:lnSpc>
                <a:spcPct val="90000"/>
              </a:lnSpc>
            </a:pPr>
            <a:r>
              <a:rPr lang="en-US" sz="2400" dirty="0">
                <a:hlinkClick r:id="rId3"/>
              </a:rPr>
              <a:t>Google</a:t>
            </a:r>
            <a:r>
              <a:rPr lang="en-US" sz="2400" dirty="0"/>
              <a:t>, </a:t>
            </a:r>
            <a:r>
              <a:rPr lang="en-US" sz="2400" dirty="0">
                <a:hlinkClick r:id="rId4"/>
              </a:rPr>
              <a:t>Wikipedia</a:t>
            </a:r>
            <a:r>
              <a:rPr lang="en-US" sz="2400" dirty="0"/>
              <a:t>, </a:t>
            </a:r>
            <a:r>
              <a:rPr lang="tr-TR" sz="2400" dirty="0"/>
              <a:t>ve diğer online kaynaklar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tr-TR" sz="2400" b="1" dirty="0"/>
              <a:t>Öğrenci servislerine anında erişim ve bilgilenme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tr-TR" sz="2400" dirty="0"/>
              <a:t>Online kayıt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Online </a:t>
            </a:r>
            <a:r>
              <a:rPr lang="tr-TR" sz="2400" dirty="0"/>
              <a:t>not</a:t>
            </a:r>
            <a:endParaRPr lang="tr-TR" sz="18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9C31-2923-4AB5-A36A-55DD03D5458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002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Devlet Olarak Yapılacak Eylemler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09600" y="1543792"/>
            <a:ext cx="11582400" cy="4667003"/>
          </a:xfrm>
        </p:spPr>
        <p:txBody>
          <a:bodyPr>
            <a:noAutofit/>
          </a:bodyPr>
          <a:lstStyle/>
          <a:p>
            <a:pPr fontAlgn="ctr">
              <a:lnSpc>
                <a:spcPct val="150000"/>
              </a:lnSpc>
            </a:pPr>
            <a:r>
              <a:rPr lang="tr-TR" sz="28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Bilgiyi Üretmeye, Aktarmaya ve Davranış Değişikliği Oluşturmaya Turbo Etki</a:t>
            </a:r>
            <a:endParaRPr lang="tr-TR" sz="2800" dirty="0"/>
          </a:p>
          <a:p>
            <a:pPr fontAlgn="ctr">
              <a:lnSpc>
                <a:spcPct val="150000"/>
              </a:lnSpc>
            </a:pPr>
            <a:r>
              <a:rPr lang="tr-TR" sz="28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Çoklu Zeka ile Yapılandırılmış ve Kişiselleştirilmiş Müfredat</a:t>
            </a:r>
            <a:endParaRPr lang="tr-TR" sz="2800" dirty="0"/>
          </a:p>
          <a:p>
            <a:pPr fontAlgn="ctr">
              <a:lnSpc>
                <a:spcPct val="150000"/>
              </a:lnSpc>
            </a:pPr>
            <a:r>
              <a:rPr lang="tr-TR" sz="28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Öğrencinin Tüm Alıcılarının ve İlgisinin En Üst Seviyeye Getirilmesi</a:t>
            </a:r>
            <a:endParaRPr lang="tr-TR" sz="2800" dirty="0"/>
          </a:p>
          <a:p>
            <a:pPr fontAlgn="ctr">
              <a:lnSpc>
                <a:spcPct val="150000"/>
              </a:lnSpc>
            </a:pPr>
            <a:r>
              <a:rPr lang="tr-TR" sz="28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Öğrencinin Alıcılarına Uygun ve Davranış Değişikliğini Kesin Oluşturan Aktarım Sistemleri</a:t>
            </a:r>
            <a:endParaRPr lang="tr-TR" sz="2800" dirty="0"/>
          </a:p>
          <a:p>
            <a:pPr fontAlgn="ctr">
              <a:lnSpc>
                <a:spcPct val="150000"/>
              </a:lnSpc>
            </a:pPr>
            <a:r>
              <a:rPr lang="tr-TR" sz="28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Aktarımı Hızlandırmak ve Etkinleştirmek İçin Güçlendirilmiş Öğretmenlik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15389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478</TotalTime>
  <Words>538</Words>
  <Application>Microsoft Office PowerPoint</Application>
  <PresentationFormat>Geniş ekran</PresentationFormat>
  <Paragraphs>105</Paragraphs>
  <Slides>21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Calibri</vt:lpstr>
      <vt:lpstr>Calibri Light</vt:lpstr>
      <vt:lpstr>Wingdings</vt:lpstr>
      <vt:lpstr>Geçmişe bakış</vt:lpstr>
      <vt:lpstr>Eğitim Dönüşümünün Basamakları ve Öğretmen Akademileri</vt:lpstr>
      <vt:lpstr>Öğretim ve Eğitim = Bilgi ve Beceri (Bilişsel-Duyuşsal-Psikomotor)</vt:lpstr>
      <vt:lpstr>Öğretim ve Eğitim = Bilgi ve Beceri Aktarma (Bilişsel-Duyuşsal-Psikomotor)</vt:lpstr>
      <vt:lpstr>Öğretim ve Eğitim = Kişide Davranış Değişikliği (Bilişsel-Duyuşsal-Psikomotor)</vt:lpstr>
      <vt:lpstr>PowerPoint Sunusu</vt:lpstr>
      <vt:lpstr>Henry Ford: Her şeyi müşterilere göre yapsaydım ?</vt:lpstr>
      <vt:lpstr>Nefes Aldıkça Öğrenmek</vt:lpstr>
      <vt:lpstr>Net Generation Teknoloji ile bakışları nasıl değişti?</vt:lpstr>
      <vt:lpstr>Devlet Olarak Yapılacak Eylemler</vt:lpstr>
      <vt:lpstr>Devlet Olarak Yapılacak Eylemlerin Etki Süresi ve Metodu</vt:lpstr>
      <vt:lpstr>Odaklanma Nereye ?</vt:lpstr>
      <vt:lpstr>Devlet Olarak Yapılan Eylemlerin Etki Süresi ve Metodu</vt:lpstr>
      <vt:lpstr>Öğretmen Akademileri Uygulama Örneği</vt:lpstr>
      <vt:lpstr>Öğretmen Akademileri Uygulama Örneği</vt:lpstr>
      <vt:lpstr>Öğretmen Akademileri Uygulama Örneği</vt:lpstr>
      <vt:lpstr>PowerPoint Sunusu</vt:lpstr>
      <vt:lpstr>Öğretmen Akademileri Uygulama Örneği</vt:lpstr>
      <vt:lpstr>Öğretmen Akademileri Uygulama Örneği</vt:lpstr>
      <vt:lpstr>Öğretmen Akademileri Uygulama Örneği</vt:lpstr>
      <vt:lpstr>Öğretmen Akademileri Uygulama Örneği</vt:lpstr>
      <vt:lpstr>Öğretmen İstiyor (?) %50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</dc:creator>
  <cp:lastModifiedBy>ALPER CIHAN</cp:lastModifiedBy>
  <cp:revision>26</cp:revision>
  <dcterms:created xsi:type="dcterms:W3CDTF">2017-10-07T14:06:37Z</dcterms:created>
  <dcterms:modified xsi:type="dcterms:W3CDTF">2026-02-16T20:48:09Z</dcterms:modified>
</cp:coreProperties>
</file>